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68" r:id="rId6"/>
    <p:sldId id="259" r:id="rId7"/>
    <p:sldId id="260" r:id="rId8"/>
    <p:sldId id="269" r:id="rId9"/>
    <p:sldId id="262" r:id="rId10"/>
    <p:sldId id="272" r:id="rId11"/>
    <p:sldId id="273" r:id="rId12"/>
    <p:sldId id="274" r:id="rId13"/>
    <p:sldId id="275" r:id="rId14"/>
    <p:sldId id="276" r:id="rId15"/>
    <p:sldId id="271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74" autoAdjust="0"/>
  </p:normalViewPr>
  <p:slideViewPr>
    <p:cSldViewPr snapToGrid="0" showGuides="1">
      <p:cViewPr varScale="1">
        <p:scale>
          <a:sx n="67" d="100"/>
          <a:sy n="67" d="100"/>
        </p:scale>
        <p:origin x="102" y="468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5/21/2019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5/21/2019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/>
            <a:r>
              <a:rPr lang="en-US" noProof="0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3" name="Title 1" title="Title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B154C1-CE47-4220-9832-4FD0868A64A8}"/>
              </a:ext>
            </a:extLst>
          </p:cNvPr>
          <p:cNvSpPr txBox="1"/>
          <p:nvPr userDrawn="1"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Building image">
            <a:extLst>
              <a:ext uri="{FF2B5EF4-FFF2-40B4-BE49-F238E27FC236}">
                <a16:creationId xmlns:a16="http://schemas.microsoft.com/office/drawing/2014/main" id="{257F6BCE-75BB-4ECD-BEA5-21C36A9CC0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0784" r="20784"/>
          <a:stretch>
            <a:fillRect/>
          </a:stretch>
        </p:blipFill>
        <p:spPr/>
      </p:pic>
      <p:sp>
        <p:nvSpPr>
          <p:cNvPr id="18" name="Hexagon 17" descr="Solid dark colored hexagon in the middle of image accent">
            <a:extLst>
              <a:ext uri="{FF2B5EF4-FFF2-40B4-BE49-F238E27FC236}">
                <a16:creationId xmlns:a16="http://schemas.microsoft.com/office/drawing/2014/main" id="{0E6B042D-E9CB-40E0-AAE9-6AD11F53E044}"/>
              </a:ext>
            </a:extLst>
          </p:cNvPr>
          <p:cNvSpPr/>
          <p:nvPr/>
        </p:nvSpPr>
        <p:spPr>
          <a:xfrm rot="16200000">
            <a:off x="2871536" y="2197079"/>
            <a:ext cx="2412998" cy="2463841"/>
          </a:xfrm>
          <a:prstGeom prst="hexagon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 descr="Company name and logo group of information&#10;">
            <a:extLst>
              <a:ext uri="{FF2B5EF4-FFF2-40B4-BE49-F238E27FC236}">
                <a16:creationId xmlns:a16="http://schemas.microsoft.com/office/drawing/2014/main" id="{5B07AEC6-55AE-4E18-BEEA-A226E87C7897}"/>
              </a:ext>
            </a:extLst>
          </p:cNvPr>
          <p:cNvGrpSpPr/>
          <p:nvPr/>
        </p:nvGrpSpPr>
        <p:grpSpPr>
          <a:xfrm>
            <a:off x="2955850" y="2855631"/>
            <a:ext cx="2354106" cy="1118752"/>
            <a:chOff x="2955850" y="2902286"/>
            <a:chExt cx="2354106" cy="111875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4DF2E04-7632-4FED-B0BF-8FB243D982A3}"/>
                </a:ext>
              </a:extLst>
            </p:cNvPr>
            <p:cNvSpPr txBox="1"/>
            <p:nvPr/>
          </p:nvSpPr>
          <p:spPr>
            <a:xfrm>
              <a:off x="3238428" y="2902286"/>
              <a:ext cx="155074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MK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9A1C71-347B-44A9-88B4-692D9731582D}"/>
                </a:ext>
              </a:extLst>
            </p:cNvPr>
            <p:cNvSpPr txBox="1"/>
            <p:nvPr/>
          </p:nvSpPr>
          <p:spPr>
            <a:xfrm>
              <a:off x="2955850" y="3713261"/>
              <a:ext cx="23541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cs typeface="Calibri Light" panose="020F0302020204030204" pitchFamily="34" charset="0"/>
                </a:rPr>
                <a:t>DATA WAREHOUSE SOLUTION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Big Data Technology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Presenter:</a:t>
            </a:r>
          </a:p>
          <a:p>
            <a:pPr marL="342900" indent="-342900">
              <a:buFontTx/>
              <a:buChar char="-"/>
            </a:pPr>
            <a:r>
              <a:rPr lang="en-US" dirty="0"/>
              <a:t>Hai Nguyen</a:t>
            </a:r>
          </a:p>
          <a:p>
            <a:pPr marL="342900" indent="-342900">
              <a:buFontTx/>
              <a:buChar char="-"/>
            </a:pPr>
            <a:r>
              <a:rPr lang="en-US" dirty="0" err="1"/>
              <a:t>Nghia</a:t>
            </a:r>
            <a:r>
              <a:rPr lang="en-US" dirty="0"/>
              <a:t> Nguyen</a:t>
            </a:r>
          </a:p>
        </p:txBody>
      </p:sp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Image result for apache zeppelin diagram">
            <a:extLst>
              <a:ext uri="{FF2B5EF4-FFF2-40B4-BE49-F238E27FC236}">
                <a16:creationId xmlns:a16="http://schemas.microsoft.com/office/drawing/2014/main" id="{4A996081-63EA-41A9-A0FB-AECD5CB99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733" y="1640928"/>
            <a:ext cx="8613423" cy="4897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EC6A10-4223-49FE-A681-A810F046B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Zeppelin Introduction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C3BE72-C201-4F14-91E5-3EF9A54806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CB4956-4A43-401A-B29E-1F11CB2695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10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C8827-EE10-4568-BEAB-39FB60570067}"/>
              </a:ext>
            </a:extLst>
          </p:cNvPr>
          <p:cNvSpPr txBox="1"/>
          <p:nvPr/>
        </p:nvSpPr>
        <p:spPr>
          <a:xfrm>
            <a:off x="1896533" y="2590142"/>
            <a:ext cx="1422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Code section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7719F2-853B-4203-8CD9-21F2C3101121}"/>
              </a:ext>
            </a:extLst>
          </p:cNvPr>
          <p:cNvSpPr txBox="1"/>
          <p:nvPr/>
        </p:nvSpPr>
        <p:spPr>
          <a:xfrm>
            <a:off x="6304844" y="5411013"/>
            <a:ext cx="1766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Report section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549812-DDAC-4A1C-B6B1-0A3536B0E0C5}"/>
              </a:ext>
            </a:extLst>
          </p:cNvPr>
          <p:cNvSpPr txBox="1"/>
          <p:nvPr/>
        </p:nvSpPr>
        <p:spPr>
          <a:xfrm>
            <a:off x="9556045" y="2590142"/>
            <a:ext cx="129822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Commands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517EB6-3976-4564-B2C1-A362D85F3859}"/>
              </a:ext>
            </a:extLst>
          </p:cNvPr>
          <p:cNvSpPr txBox="1"/>
          <p:nvPr/>
        </p:nvSpPr>
        <p:spPr>
          <a:xfrm>
            <a:off x="4199467" y="1631833"/>
            <a:ext cx="2105377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B050"/>
                </a:solidFill>
              </a:rPr>
              <a:t>Web-based UI</a:t>
            </a:r>
            <a:endParaRPr lang="en-GB" sz="2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9063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19FB1-2F8A-41CE-8DEB-420F32353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Zeppelin Introduction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0FCB91-585D-47C5-BF01-4FBFD655AE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935D18-F9DA-4ACC-8445-917136AD45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11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446797-B55D-40FC-AA32-994340126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1424594"/>
            <a:ext cx="8861778" cy="498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223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27775B5-E47C-44B6-A0BB-19CEBECD7D43}"/>
              </a:ext>
            </a:extLst>
          </p:cNvPr>
          <p:cNvSpPr/>
          <p:nvPr/>
        </p:nvSpPr>
        <p:spPr>
          <a:xfrm>
            <a:off x="714375" y="1800225"/>
            <a:ext cx="10858500" cy="4243388"/>
          </a:xfrm>
          <a:prstGeom prst="rect">
            <a:avLst/>
          </a:prstGeom>
          <a:blipFill dpi="0" rotWithShape="1">
            <a:blip r:embed="rId2">
              <a:alphaModFix amt="36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8603B0-C771-45BF-A1B4-EAE4D0917BDA}"/>
              </a:ext>
            </a:extLst>
          </p:cNvPr>
          <p:cNvSpPr/>
          <p:nvPr/>
        </p:nvSpPr>
        <p:spPr>
          <a:xfrm>
            <a:off x="3892423" y="2255425"/>
            <a:ext cx="1705378" cy="2704272"/>
          </a:xfrm>
          <a:prstGeom prst="rect">
            <a:avLst/>
          </a:prstGeom>
          <a:solidFill>
            <a:schemeClr val="bg1"/>
          </a:solidFill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E098CB-2AD7-4541-BC90-8FCF56060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 Producer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CB0A2C-4D94-B041-89D6-8322F8E87E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F5695-E14A-294F-85B4-1AF9CA76A1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12</a:t>
            </a:fld>
            <a:endParaRPr lang="en-US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9E0209-AFCC-4C6F-B0DB-ACC8040D5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554" y="2500576"/>
            <a:ext cx="2062632" cy="206263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348CF8-490A-4F6F-AEEB-333E066EF6EE}"/>
              </a:ext>
            </a:extLst>
          </p:cNvPr>
          <p:cNvSpPr txBox="1"/>
          <p:nvPr/>
        </p:nvSpPr>
        <p:spPr>
          <a:xfrm>
            <a:off x="1001554" y="4580920"/>
            <a:ext cx="231148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E-commerce simulator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A6A236-5947-4B16-878B-E3960D5E5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308" y="2590461"/>
            <a:ext cx="942857" cy="5142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0EFFD2-721A-44F2-957C-78E06433E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307" y="3845342"/>
            <a:ext cx="942857" cy="5142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A1A5E4-0E61-4FDA-B6EC-160561CB9AE0}"/>
              </a:ext>
            </a:extLst>
          </p:cNvPr>
          <p:cNvSpPr txBox="1"/>
          <p:nvPr/>
        </p:nvSpPr>
        <p:spPr>
          <a:xfrm>
            <a:off x="4225307" y="3104747"/>
            <a:ext cx="1146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Cart topic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E861D4-835E-4EAA-9AF5-AE7604712922}"/>
              </a:ext>
            </a:extLst>
          </p:cNvPr>
          <p:cNvSpPr txBox="1"/>
          <p:nvPr/>
        </p:nvSpPr>
        <p:spPr>
          <a:xfrm>
            <a:off x="3977136" y="4361559"/>
            <a:ext cx="1510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shipping topic</a:t>
            </a:r>
            <a:endParaRPr lang="en-GB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D5F49183-8157-4067-ADD2-07C12A46263C}"/>
              </a:ext>
            </a:extLst>
          </p:cNvPr>
          <p:cNvSpPr/>
          <p:nvPr/>
        </p:nvSpPr>
        <p:spPr>
          <a:xfrm rot="20267801">
            <a:off x="3167923" y="3069359"/>
            <a:ext cx="621676" cy="2385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5C8FBF0A-7C4E-4D4B-A4CD-11060484600E}"/>
              </a:ext>
            </a:extLst>
          </p:cNvPr>
          <p:cNvSpPr/>
          <p:nvPr/>
        </p:nvSpPr>
        <p:spPr>
          <a:xfrm rot="1175293">
            <a:off x="3151934" y="3748563"/>
            <a:ext cx="621676" cy="2385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C10ACC-DAD7-41E2-992A-E1EBD74EB4BD}"/>
              </a:ext>
            </a:extLst>
          </p:cNvPr>
          <p:cNvSpPr txBox="1"/>
          <p:nvPr/>
        </p:nvSpPr>
        <p:spPr>
          <a:xfrm>
            <a:off x="3892423" y="5017038"/>
            <a:ext cx="17053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Kafka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2969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6" title="Building image">
            <a:extLst>
              <a:ext uri="{FF2B5EF4-FFF2-40B4-BE49-F238E27FC236}">
                <a16:creationId xmlns:a16="http://schemas.microsoft.com/office/drawing/2014/main" id="{BA026684-ED32-4C82-8EFB-03E9E047EA3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0784" r="20784"/>
          <a:stretch>
            <a:fillRect/>
          </a:stretch>
        </p:blipFill>
        <p:spPr>
          <a:xfrm>
            <a:off x="1671939" y="868729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</p:pic>
      <p:sp>
        <p:nvSpPr>
          <p:cNvPr id="19" name="Hexagon 18" descr="Solid dark colored hexagon in the middle of image accent">
            <a:extLst>
              <a:ext uri="{FF2B5EF4-FFF2-40B4-BE49-F238E27FC236}">
                <a16:creationId xmlns:a16="http://schemas.microsoft.com/office/drawing/2014/main" id="{7CE8B54A-D8B2-498F-ACFB-31AC2DEB83FA}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 descr="Company initials and name in grouped text">
            <a:extLst>
              <a:ext uri="{FF2B5EF4-FFF2-40B4-BE49-F238E27FC236}">
                <a16:creationId xmlns:a16="http://schemas.microsoft.com/office/drawing/2014/main" id="{82C4EAC6-3E04-4614-86BA-A23C851754D9}"/>
              </a:ext>
            </a:extLst>
          </p:cNvPr>
          <p:cNvGrpSpPr/>
          <p:nvPr/>
        </p:nvGrpSpPr>
        <p:grpSpPr>
          <a:xfrm>
            <a:off x="2955850" y="2855631"/>
            <a:ext cx="1881541" cy="1118752"/>
            <a:chOff x="2955850" y="2902286"/>
            <a:chExt cx="1881541" cy="111875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0626FA-81E3-4C45-BF2D-D52CF6D96238}"/>
                </a:ext>
              </a:extLst>
            </p:cNvPr>
            <p:cNvSpPr txBox="1"/>
            <p:nvPr/>
          </p:nvSpPr>
          <p:spPr>
            <a:xfrm>
              <a:off x="3238428" y="2902286"/>
              <a:ext cx="12955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FR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E86452-6AEA-4380-9682-AB26317ADB62}"/>
                </a:ext>
              </a:extLst>
            </p:cNvPr>
            <p:cNvSpPr txBox="1"/>
            <p:nvPr/>
          </p:nvSpPr>
          <p:spPr>
            <a:xfrm>
              <a:off x="2955850" y="3713261"/>
              <a:ext cx="18815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cs typeface="Calibri Light" panose="020F0302020204030204" pitchFamily="34" charset="0"/>
                </a:rPr>
                <a:t>FABRIKAM RESIDENCES</a:t>
              </a:r>
            </a:p>
          </p:txBody>
        </p: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8B6C5EAB-81FF-4827-A160-22F4363C61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</a:t>
            </a:r>
            <a:r>
              <a:rPr lang="en-US" b="0" dirty="0"/>
              <a:t>You.</a:t>
            </a:r>
          </a:p>
        </p:txBody>
      </p:sp>
    </p:spTree>
    <p:extLst>
      <p:ext uri="{BB962C8B-B14F-4D97-AF65-F5344CB8AC3E}">
        <p14:creationId xmlns:p14="http://schemas.microsoft.com/office/powerpoint/2010/main" val="2260955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title="Building image">
            <a:extLst>
              <a:ext uri="{FF2B5EF4-FFF2-40B4-BE49-F238E27FC236}">
                <a16:creationId xmlns:a16="http://schemas.microsoft.com/office/drawing/2014/main" id="{2D599535-C841-457B-BE92-EECA801ED76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784" r="20784"/>
          <a:stretch>
            <a:fillRect/>
          </a:stretch>
        </p:blipFill>
        <p:spPr/>
      </p:pic>
      <p:sp>
        <p:nvSpPr>
          <p:cNvPr id="10" name="Hexagon 9" descr="Solid dark colored hexagon in the middle of image accent">
            <a:extLst>
              <a:ext uri="{FF2B5EF4-FFF2-40B4-BE49-F238E27FC236}">
                <a16:creationId xmlns:a16="http://schemas.microsoft.com/office/drawing/2014/main" id="{84367257-921F-4C31-9DD7-8B0616248FDF}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 descr="Company initials and name grouped block">
            <a:extLst>
              <a:ext uri="{FF2B5EF4-FFF2-40B4-BE49-F238E27FC236}">
                <a16:creationId xmlns:a16="http://schemas.microsoft.com/office/drawing/2014/main" id="{91C1EA1C-1F3E-4109-905A-96F1DC0515BC}"/>
              </a:ext>
            </a:extLst>
          </p:cNvPr>
          <p:cNvGrpSpPr/>
          <p:nvPr/>
        </p:nvGrpSpPr>
        <p:grpSpPr>
          <a:xfrm>
            <a:off x="2955850" y="2855631"/>
            <a:ext cx="1881541" cy="1118752"/>
            <a:chOff x="2955850" y="2902286"/>
            <a:chExt cx="1881541" cy="111875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835BE9C-E4C1-41B7-ACD8-7ABEC8DF5F24}"/>
                </a:ext>
              </a:extLst>
            </p:cNvPr>
            <p:cNvSpPr txBox="1"/>
            <p:nvPr/>
          </p:nvSpPr>
          <p:spPr>
            <a:xfrm>
              <a:off x="3238428" y="2902286"/>
              <a:ext cx="12955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>
                  <a:latin typeface="Arial Black" panose="020B0A04020102020204" pitchFamily="34" charset="0"/>
                </a:rPr>
                <a:t>FR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4052DBB-CC72-4F59-92CE-00AB25EFF3F6}"/>
                </a:ext>
              </a:extLst>
            </p:cNvPr>
            <p:cNvSpPr txBox="1"/>
            <p:nvPr/>
          </p:nvSpPr>
          <p:spPr>
            <a:xfrm>
              <a:off x="2955850" y="3713261"/>
              <a:ext cx="18815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cs typeface="Calibri Light" panose="020F0302020204030204" pitchFamily="34" charset="0"/>
                </a:rPr>
                <a:t>FABRIKAM RESIDENCES</a:t>
              </a:r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291CA16A-993E-43BA-BDDC-9E427CF9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</a:t>
            </a:r>
            <a:r>
              <a:rPr lang="en-US" b="0" dirty="0">
                <a:latin typeface="Calibri Light" panose="020F0302020204030204" pitchFamily="34" charset="0"/>
              </a:rPr>
              <a:t>Divider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63A021-7C19-4C85-B48B-EFEA732C19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292661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BE11BF-33A5-4653-A144-CCCBACF58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88" y="389360"/>
            <a:ext cx="7342622" cy="1215566"/>
          </a:xfrm>
        </p:spPr>
        <p:txBody>
          <a:bodyPr/>
          <a:lstStyle/>
          <a:p>
            <a:r>
              <a:rPr lang="en-US" dirty="0"/>
              <a:t>About </a:t>
            </a:r>
            <a:r>
              <a:rPr lang="en-US" b="0" dirty="0"/>
              <a:t>Us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3469036-D1FB-4164-96AE-B6D8CECCF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1378" y="1806086"/>
            <a:ext cx="7342631" cy="608895"/>
          </a:xfrm>
        </p:spPr>
        <p:txBody>
          <a:bodyPr/>
          <a:lstStyle/>
          <a:p>
            <a:r>
              <a:rPr lang="en-US" dirty="0"/>
              <a:t>BIG DATA PROCESSING ENGINE FOR E-COMMERCE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2286001"/>
            <a:ext cx="6555222" cy="386919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Give the insight data for the buyer in seconds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No down time</a:t>
            </a:r>
          </a:p>
        </p:txBody>
      </p:sp>
      <p:pic>
        <p:nvPicPr>
          <p:cNvPr id="13" name="Picture Placeholder 12" title="Skyline">
            <a:extLst>
              <a:ext uri="{FF2B5EF4-FFF2-40B4-BE49-F238E27FC236}">
                <a16:creationId xmlns:a16="http://schemas.microsoft.com/office/drawing/2014/main" id="{066FE296-3466-420F-AD6C-D3A37B973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3313" r="23313"/>
          <a:stretch/>
        </p:blipFill>
        <p:spPr/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7F4D2C2-B71A-4089-A3FE-603C32706CA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3">
            <a:extLst>
              <a:ext uri="{FF2B5EF4-FFF2-40B4-BE49-F238E27FC236}">
                <a16:creationId xmlns:a16="http://schemas.microsoft.com/office/drawing/2014/main" id="{1ABD613F-111C-41D6-9F8E-8B2C42A5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US" b="0" dirty="0"/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EA7C22CB-613A-4C0B-90B3-4A405F793D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LOREM IPSUM DOLOR SIT AMET</a:t>
            </a:r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55EACD59-7C51-4810-94C6-BCB4D1234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10921482" cy="2958275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Lorem ipsum dolor sit amet, consectetur adipiscing elit. </a:t>
            </a:r>
          </a:p>
          <a:p>
            <a:pPr lvl="0"/>
            <a:r>
              <a:rPr lang="en-US" dirty="0"/>
              <a:t>Ut fermentum a magna ut eleifend. Integer convallis suscipit ante eu varius. </a:t>
            </a:r>
          </a:p>
          <a:p>
            <a:pPr lvl="0"/>
            <a:r>
              <a:rPr lang="en-US" dirty="0"/>
              <a:t>Morbi a purus dolor. Suspendisse sit amet ipsum finibus justo viverra blandit. </a:t>
            </a:r>
          </a:p>
          <a:p>
            <a:pPr lvl="0"/>
            <a:r>
              <a:rPr lang="en-US" dirty="0"/>
              <a:t>Ut congue quis tortor eget sodales. </a:t>
            </a:r>
          </a:p>
        </p:txBody>
      </p:sp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6390A22B-EC07-E942-A46F-F36FDD7FDB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67D224-5586-43DC-82CA-8605E15829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46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</a:t>
            </a:r>
            <a:r>
              <a:rPr lang="en-US" b="0" dirty="0"/>
              <a:t>Promise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FE11F38-F66B-4F95-8224-6CCA69D5761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4E18385-8BEA-4522-ABAA-5AB38F0D4F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Company Name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pPr>
              <a:buClr>
                <a:schemeClr val="accent2"/>
              </a:buClr>
            </a:pPr>
            <a:r>
              <a:rPr lang="en-US" dirty="0"/>
              <a:t>Nulla a erat eget nunc hendrerit ultrices eu nec nulla. Donec viverra leo aliquet, auctor quam id, convallis orci. 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Sed in molestie est. Cras ornare turpis at ligula posuere, sit amet accumsan neque lobortis.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0A3223-3DA3-4CF2-82B6-1447667547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C955AFB3-173C-4848-B3E9-1375591B297E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pPr>
              <a:buClr>
                <a:schemeClr val="accent2"/>
              </a:buClr>
            </a:pPr>
            <a:r>
              <a:rPr lang="en-US" dirty="0"/>
              <a:t>Nulla a erat eget nunc hendrerit ultrices eu nec nulla. Donec viverra leo aliquet, auctor quam id, convallis orci. 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Sed in molestie est. Cras ornare turpis at ligula posuere, sit amet accumsan neque lobortis.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/>
            <a:r>
              <a:rPr lang="en-US" dirty="0"/>
              <a:t>Add a footer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</a:t>
            </a:r>
            <a:r>
              <a:rPr lang="en-US" b="0" dirty="0"/>
              <a:t>Option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D7CE36F2-C321-46C5-AFD9-00917224D39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>
              <a:buClr>
                <a:schemeClr val="accent2"/>
              </a:buClr>
            </a:pPr>
            <a:r>
              <a:rPr lang="en-US" dirty="0"/>
              <a:t>Lorem ipsum dolor sit amet, consectetur adipiscing elit. </a:t>
            </a:r>
          </a:p>
          <a:p>
            <a:pPr>
              <a:buClr>
                <a:schemeClr val="accent2"/>
              </a:buClr>
            </a:pPr>
            <a:r>
              <a:rPr lang="en-US" dirty="0"/>
              <a:t>Ut fermentum a magna ut eleifend. Integer convallis suscipit ante eu varius. </a:t>
            </a:r>
          </a:p>
          <a:p>
            <a:pPr>
              <a:buClr>
                <a:schemeClr val="accent2"/>
              </a:buClr>
            </a:pPr>
            <a:r>
              <a:rPr lang="en-US" dirty="0"/>
              <a:t>Morbi a purus dolor. Suspendisse sit amet ipsum finibus justo viverra blandit. </a:t>
            </a:r>
          </a:p>
          <a:p>
            <a:pPr>
              <a:buClr>
                <a:schemeClr val="accent2"/>
              </a:buClr>
            </a:pPr>
            <a:r>
              <a:rPr lang="en-US" dirty="0"/>
              <a:t>Ut congue quis tortor eget sodales.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C11C9-3DF6-471E-87C0-4DCED41031D4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42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6A5A3-91E5-4540-8701-AF42C0EDC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F922E-572C-498C-82EE-7092C18048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897AAE-69A3-4931-A330-BF373A1D8A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7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EB41E6-71CF-448B-B026-D41ADE5E6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246" y="1817625"/>
            <a:ext cx="2062632" cy="20626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D853A5-2A33-429F-94C0-7DDBB20A3395}"/>
              </a:ext>
            </a:extLst>
          </p:cNvPr>
          <p:cNvSpPr txBox="1"/>
          <p:nvPr/>
        </p:nvSpPr>
        <p:spPr>
          <a:xfrm>
            <a:off x="1366246" y="3900687"/>
            <a:ext cx="1837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E-commerce, Mortgage, ERP …</a:t>
            </a:r>
            <a:endParaRPr lang="en-GB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DB8986E-4EAC-4C8C-8A8A-539690F11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127" y="2348271"/>
            <a:ext cx="942857" cy="514286"/>
          </a:xfrm>
          <a:prstGeom prst="rect">
            <a:avLst/>
          </a:prstGeom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00AE79D9-6DFD-4F2A-B9E0-345302288F73}"/>
              </a:ext>
            </a:extLst>
          </p:cNvPr>
          <p:cNvSpPr/>
          <p:nvPr/>
        </p:nvSpPr>
        <p:spPr>
          <a:xfrm>
            <a:off x="3644351" y="2504657"/>
            <a:ext cx="621676" cy="2385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F65357-154E-476B-820D-451545E06746}"/>
              </a:ext>
            </a:extLst>
          </p:cNvPr>
          <p:cNvSpPr txBox="1"/>
          <p:nvPr/>
        </p:nvSpPr>
        <p:spPr>
          <a:xfrm>
            <a:off x="4174437" y="3008239"/>
            <a:ext cx="17227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Message Queue</a:t>
            </a:r>
          </a:p>
          <a:p>
            <a:r>
              <a:rPr lang="en-US" dirty="0"/>
              <a:t>(Kafka, RabbitMQ …)</a:t>
            </a:r>
            <a:endParaRPr lang="en-GB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3FE2262-81B5-46F6-8E42-BE215CDEFA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146" y="1184792"/>
            <a:ext cx="1425286" cy="2825257"/>
          </a:xfrm>
          <a:prstGeom prst="rect">
            <a:avLst/>
          </a:prstGeom>
        </p:spPr>
      </p:pic>
      <p:sp>
        <p:nvSpPr>
          <p:cNvPr id="22" name="Arrow: Right 21">
            <a:extLst>
              <a:ext uri="{FF2B5EF4-FFF2-40B4-BE49-F238E27FC236}">
                <a16:creationId xmlns:a16="http://schemas.microsoft.com/office/drawing/2014/main" id="{D51749D4-BE40-407F-AE85-F032ABE3FFC4}"/>
              </a:ext>
            </a:extLst>
          </p:cNvPr>
          <p:cNvSpPr/>
          <p:nvPr/>
        </p:nvSpPr>
        <p:spPr>
          <a:xfrm>
            <a:off x="5534727" y="2486144"/>
            <a:ext cx="621676" cy="2385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0FFAA6-4082-4597-8BFB-9B97200CE3B5}"/>
              </a:ext>
            </a:extLst>
          </p:cNvPr>
          <p:cNvSpPr txBox="1"/>
          <p:nvPr/>
        </p:nvSpPr>
        <p:spPr>
          <a:xfrm>
            <a:off x="6222844" y="2978067"/>
            <a:ext cx="1900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Stream processing</a:t>
            </a:r>
          </a:p>
          <a:p>
            <a:r>
              <a:rPr lang="en-US" dirty="0"/>
              <a:t>(Spark, KSQL)</a:t>
            </a:r>
            <a:endParaRPr lang="en-GB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768EF73-DCFA-4688-BEE0-91424E8478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5664" y="1533985"/>
            <a:ext cx="1780952" cy="2657143"/>
          </a:xfrm>
          <a:prstGeom prst="rect">
            <a:avLst/>
          </a:prstGeom>
        </p:spPr>
      </p:pic>
      <p:sp>
        <p:nvSpPr>
          <p:cNvPr id="26" name="Arrow: Right 25">
            <a:extLst>
              <a:ext uri="{FF2B5EF4-FFF2-40B4-BE49-F238E27FC236}">
                <a16:creationId xmlns:a16="http://schemas.microsoft.com/office/drawing/2014/main" id="{6A12C577-FF75-47E4-8B96-818CC6DAD7C7}"/>
              </a:ext>
            </a:extLst>
          </p:cNvPr>
          <p:cNvSpPr/>
          <p:nvPr/>
        </p:nvSpPr>
        <p:spPr>
          <a:xfrm>
            <a:off x="7934710" y="2478152"/>
            <a:ext cx="621676" cy="2385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38A6CB5-D115-48F8-86DF-22B0FE6E0C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5886" y="4129086"/>
            <a:ext cx="2029746" cy="2029746"/>
          </a:xfrm>
          <a:prstGeom prst="rect">
            <a:avLst/>
          </a:prstGeom>
        </p:spPr>
      </p:pic>
      <p:sp>
        <p:nvSpPr>
          <p:cNvPr id="29" name="Arrow: Right 28">
            <a:extLst>
              <a:ext uri="{FF2B5EF4-FFF2-40B4-BE49-F238E27FC236}">
                <a16:creationId xmlns:a16="http://schemas.microsoft.com/office/drawing/2014/main" id="{C15075FE-E32A-42A6-8FEF-5900E848D0A0}"/>
              </a:ext>
            </a:extLst>
          </p:cNvPr>
          <p:cNvSpPr/>
          <p:nvPr/>
        </p:nvSpPr>
        <p:spPr>
          <a:xfrm rot="19873151" flipH="1">
            <a:off x="7119759" y="4194018"/>
            <a:ext cx="1607720" cy="274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623BE11-1AFB-4AC0-A51C-3E3F1C6474FF}"/>
              </a:ext>
            </a:extLst>
          </p:cNvPr>
          <p:cNvSpPr txBox="1"/>
          <p:nvPr/>
        </p:nvSpPr>
        <p:spPr>
          <a:xfrm>
            <a:off x="4845611" y="6173879"/>
            <a:ext cx="3340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visualization: Zeppelin,</a:t>
            </a:r>
            <a:r>
              <a:rPr lang="fr-FR" dirty="0"/>
              <a:t> Tableau, </a:t>
            </a:r>
            <a:r>
              <a:rPr lang="fr-FR" dirty="0" err="1"/>
              <a:t>Jupyter</a:t>
            </a:r>
            <a:r>
              <a:rPr lang="fr-FR" dirty="0"/>
              <a:t>, </a:t>
            </a:r>
            <a:r>
              <a:rPr lang="fr-FR" dirty="0" err="1"/>
              <a:t>Plotly</a:t>
            </a:r>
            <a:r>
              <a:rPr lang="fr-FR" dirty="0"/>
              <a:t>, </a:t>
            </a:r>
            <a:r>
              <a:rPr lang="fr-FR" dirty="0" err="1"/>
              <a:t>Kibana</a:t>
            </a:r>
            <a:r>
              <a:rPr lang="fr-FR" dirty="0"/>
              <a:t> …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5B1665-32F3-4CB8-A0D8-4E9E08668BE3}"/>
              </a:ext>
            </a:extLst>
          </p:cNvPr>
          <p:cNvSpPr txBox="1"/>
          <p:nvPr/>
        </p:nvSpPr>
        <p:spPr>
          <a:xfrm>
            <a:off x="8874934" y="1632959"/>
            <a:ext cx="2150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Storages</a:t>
            </a:r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C10009-6898-461F-B017-74B61000D8E7}"/>
              </a:ext>
            </a:extLst>
          </p:cNvPr>
          <p:cNvGrpSpPr/>
          <p:nvPr/>
        </p:nvGrpSpPr>
        <p:grpSpPr>
          <a:xfrm>
            <a:off x="3352803" y="1127367"/>
            <a:ext cx="4382631" cy="1682569"/>
            <a:chOff x="3352803" y="1127367"/>
            <a:chExt cx="4382631" cy="1682569"/>
          </a:xfrm>
        </p:grpSpPr>
        <p:sp>
          <p:nvSpPr>
            <p:cNvPr id="5" name="Arrow: Curved Right 4">
              <a:extLst>
                <a:ext uri="{FF2B5EF4-FFF2-40B4-BE49-F238E27FC236}">
                  <a16:creationId xmlns:a16="http://schemas.microsoft.com/office/drawing/2014/main" id="{722C227B-31FD-4343-BCDB-E7DF3BE91453}"/>
                </a:ext>
              </a:extLst>
            </p:cNvPr>
            <p:cNvSpPr/>
            <p:nvPr/>
          </p:nvSpPr>
          <p:spPr>
            <a:xfrm rot="16200000" flipH="1">
              <a:off x="5325881" y="-484808"/>
              <a:ext cx="436476" cy="4382631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8" name="Multiplication Sign 7">
              <a:extLst>
                <a:ext uri="{FF2B5EF4-FFF2-40B4-BE49-F238E27FC236}">
                  <a16:creationId xmlns:a16="http://schemas.microsoft.com/office/drawing/2014/main" id="{3C4692B8-AE94-40FD-BC70-CA01173C76CB}"/>
                </a:ext>
              </a:extLst>
            </p:cNvPr>
            <p:cNvSpPr/>
            <p:nvPr/>
          </p:nvSpPr>
          <p:spPr>
            <a:xfrm flipV="1">
              <a:off x="5126483" y="1127367"/>
              <a:ext cx="834887" cy="691710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C75B35E-5847-4801-9401-90ADBF11428E}"/>
                </a:ext>
              </a:extLst>
            </p:cNvPr>
            <p:cNvSpPr/>
            <p:nvPr/>
          </p:nvSpPr>
          <p:spPr>
            <a:xfrm>
              <a:off x="3661460" y="1886606"/>
              <a:ext cx="50526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0120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DAEC4-81A4-4879-8ACD-9F65561F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Introduction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BF8D76-94E6-4ED6-BC4A-7BB1942D47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8003A-B166-437F-853C-CBB579481F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8</a:t>
            </a:fld>
            <a:endParaRPr lang="en-US" noProof="0" dirty="0"/>
          </a:p>
        </p:txBody>
      </p:sp>
      <p:pic>
        <p:nvPicPr>
          <p:cNvPr id="1028" name="Picture 4" descr="Kafka Architecture Source - ClloudFront">
            <a:extLst>
              <a:ext uri="{FF2B5EF4-FFF2-40B4-BE49-F238E27FC236}">
                <a16:creationId xmlns:a16="http://schemas.microsoft.com/office/drawing/2014/main" id="{7A88D163-9AC3-4640-A8C0-2A940C17C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866" y="1393435"/>
            <a:ext cx="9483278" cy="4962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88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DAEC4-81A4-4879-8ACD-9F65561F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Introduction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BF8D76-94E6-4ED6-BC4A-7BB1942D47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8003A-B166-437F-853C-CBB579481F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9</a:t>
            </a:fld>
            <a:endParaRPr lang="en-US" noProof="0" dirty="0"/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38519D44-9207-4222-A91A-0A95944F2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905" y="1424594"/>
            <a:ext cx="7308850" cy="4741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77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951641_Hexagon presentation light_AAS_v4" id="{358289A0-A26B-433F-AD2B-1F8832C96153}" vid="{92CDC91D-95BF-4897-87D6-494563DF79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7F4215-C6BB-44A3-9A5E-9446E68359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80A5AF1-8C57-4290-936E-5FD27C95725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8919DE-9BD9-47A9-9F5D-16EBB96879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364</Words>
  <Application>Microsoft Office PowerPoint</Application>
  <PresentationFormat>Widescreen</PresentationFormat>
  <Paragraphs>82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Gill Sans SemiBold</vt:lpstr>
      <vt:lpstr>Times New Roman</vt:lpstr>
      <vt:lpstr>Office Theme</vt:lpstr>
      <vt:lpstr>Big Data Technology</vt:lpstr>
      <vt:lpstr>Section Divider </vt:lpstr>
      <vt:lpstr>About Us</vt:lpstr>
      <vt:lpstr>Demo</vt:lpstr>
      <vt:lpstr>Our Promise</vt:lpstr>
      <vt:lpstr>Chart Option</vt:lpstr>
      <vt:lpstr>Data flow</vt:lpstr>
      <vt:lpstr>Kafka Introduction</vt:lpstr>
      <vt:lpstr>Kafka Introduction</vt:lpstr>
      <vt:lpstr>Zeppelin Introduction</vt:lpstr>
      <vt:lpstr>Zeppelin Introduction</vt:lpstr>
      <vt:lpstr>Cart Producer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2019-05-19T18:31:18Z</dcterms:created>
  <dcterms:modified xsi:type="dcterms:W3CDTF">2019-05-20T19:51:41Z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